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4" r:id="rId2"/>
    <p:sldId id="285" r:id="rId3"/>
    <p:sldId id="28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9" r:id="rId31"/>
    <p:sldId id="288" r:id="rId32"/>
    <p:sldId id="287" r:id="rId33"/>
    <p:sldId id="28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634" autoAdjust="0"/>
  </p:normalViewPr>
  <p:slideViewPr>
    <p:cSldViewPr>
      <p:cViewPr varScale="1">
        <p:scale>
          <a:sx n="64" d="100"/>
          <a:sy n="64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81000"/>
            <a:ext cx="6172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Book Antiqua" panose="02040602050305030304" pitchFamily="18" charset="0"/>
              </a:rPr>
              <a:t>RUNGTA COLLEGE OF DENTAL SCIENCES &amp; RESEARCH </a:t>
            </a: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3200400"/>
            <a:ext cx="6172200" cy="1193322"/>
          </a:xfrm>
        </p:spPr>
        <p:txBody>
          <a:bodyPr>
            <a:noAutofit/>
          </a:bodyPr>
          <a:lstStyle/>
          <a:p>
            <a:r>
              <a:rPr lang="en-US" sz="2800" dirty="0" smtClean="0"/>
              <a:t>DEVELOPMENTAL DISTURBANCES OF TEETH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874520" cy="2114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286000"/>
            <a:ext cx="3855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TITLE OF THE TOPIC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257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anose="02040602050305030304" pitchFamily="18" charset="0"/>
              </a:rPr>
              <a:t>DEPARTMENT OF ORAL PATHOLOGY &amp; MICROBIOLOGY   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547688" y="479425"/>
            <a:ext cx="5372100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Number and Eruption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471488" y="16652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796925" y="1697038"/>
            <a:ext cx="2697163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Supernumerary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Anodontia</a:t>
            </a:r>
          </a:p>
        </p:txBody>
      </p:sp>
      <p:sp>
        <p:nvSpPr>
          <p:cNvPr id="17414" name="object 6"/>
          <p:cNvSpPr>
            <a:spLocks noChangeArrowheads="1"/>
          </p:cNvSpPr>
          <p:nvPr/>
        </p:nvSpPr>
        <p:spPr bwMode="auto">
          <a:xfrm>
            <a:off x="471488" y="2549525"/>
            <a:ext cx="700087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7415" name="object 7"/>
          <p:cNvSpPr>
            <a:spLocks noChangeArrowheads="1"/>
          </p:cNvSpPr>
          <p:nvPr/>
        </p:nvSpPr>
        <p:spPr bwMode="auto">
          <a:xfrm>
            <a:off x="796925" y="3463925"/>
            <a:ext cx="188595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Impaction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547688" y="479425"/>
            <a:ext cx="2830512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Mesiodens</a:t>
            </a:r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471488" y="12842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4581" name="object 5"/>
          <p:cNvSpPr>
            <a:spLocks noChangeArrowheads="1"/>
          </p:cNvSpPr>
          <p:nvPr/>
        </p:nvSpPr>
        <p:spPr bwMode="auto">
          <a:xfrm>
            <a:off x="796925" y="1316038"/>
            <a:ext cx="239553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most common</a:t>
            </a:r>
          </a:p>
        </p:txBody>
      </p:sp>
      <p:sp>
        <p:nvSpPr>
          <p:cNvPr id="24582" name="object 6"/>
          <p:cNvSpPr>
            <a:spLocks noChangeArrowheads="1"/>
          </p:cNvSpPr>
          <p:nvPr/>
        </p:nvSpPr>
        <p:spPr bwMode="auto">
          <a:xfrm>
            <a:off x="811213" y="1757363"/>
            <a:ext cx="3459162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supernumerary tooth</a:t>
            </a:r>
          </a:p>
        </p:txBody>
      </p:sp>
      <p:sp>
        <p:nvSpPr>
          <p:cNvPr id="24583" name="object 7"/>
          <p:cNvSpPr>
            <a:spLocks noChangeArrowheads="1"/>
          </p:cNvSpPr>
          <p:nvPr/>
        </p:nvSpPr>
        <p:spPr bwMode="auto">
          <a:xfrm>
            <a:off x="471488" y="2609850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4584" name="object 8"/>
          <p:cNvSpPr>
            <a:spLocks noChangeArrowheads="1"/>
          </p:cNvSpPr>
          <p:nvPr/>
        </p:nvSpPr>
        <p:spPr bwMode="auto">
          <a:xfrm>
            <a:off x="796925" y="2640013"/>
            <a:ext cx="37084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tooth situated between</a:t>
            </a:r>
          </a:p>
        </p:txBody>
      </p:sp>
      <p:sp>
        <p:nvSpPr>
          <p:cNvPr id="24585" name="object 9"/>
          <p:cNvSpPr>
            <a:spLocks noChangeArrowheads="1"/>
          </p:cNvSpPr>
          <p:nvPr/>
        </p:nvSpPr>
        <p:spPr bwMode="auto">
          <a:xfrm>
            <a:off x="811213" y="3082925"/>
            <a:ext cx="414655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maxillary central incisors</a:t>
            </a:r>
          </a:p>
        </p:txBody>
      </p:sp>
      <p:sp>
        <p:nvSpPr>
          <p:cNvPr id="24586" name="object 10"/>
          <p:cNvSpPr>
            <a:spLocks noChangeArrowheads="1"/>
          </p:cNvSpPr>
          <p:nvPr/>
        </p:nvSpPr>
        <p:spPr bwMode="auto">
          <a:xfrm>
            <a:off x="928688" y="3933825"/>
            <a:ext cx="709612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24587" name="object 11"/>
          <p:cNvSpPr>
            <a:spLocks noChangeArrowheads="1"/>
          </p:cNvSpPr>
          <p:nvPr/>
        </p:nvSpPr>
        <p:spPr bwMode="auto">
          <a:xfrm>
            <a:off x="1266825" y="3965575"/>
            <a:ext cx="130333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singly</a:t>
            </a:r>
          </a:p>
        </p:txBody>
      </p:sp>
      <p:sp>
        <p:nvSpPr>
          <p:cNvPr id="24588" name="object 12"/>
          <p:cNvSpPr>
            <a:spLocks noChangeArrowheads="1"/>
          </p:cNvSpPr>
          <p:nvPr/>
        </p:nvSpPr>
        <p:spPr bwMode="auto">
          <a:xfrm>
            <a:off x="1266825" y="4848225"/>
            <a:ext cx="136048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paired</a:t>
            </a:r>
          </a:p>
        </p:txBody>
      </p:sp>
      <p:sp>
        <p:nvSpPr>
          <p:cNvPr id="24589" name="object 13"/>
          <p:cNvSpPr>
            <a:spLocks noChangeArrowheads="1"/>
          </p:cNvSpPr>
          <p:nvPr/>
        </p:nvSpPr>
        <p:spPr bwMode="auto">
          <a:xfrm>
            <a:off x="1266825" y="5732463"/>
            <a:ext cx="3302000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erupted or impacted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inverted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547688" y="479425"/>
            <a:ext cx="3460750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Fourth Molar</a:t>
            </a:r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471488" y="1497013"/>
            <a:ext cx="700087" cy="25415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6629" name="object 5"/>
          <p:cNvSpPr>
            <a:spLocks noChangeArrowheads="1"/>
          </p:cNvSpPr>
          <p:nvPr/>
        </p:nvSpPr>
        <p:spPr bwMode="auto">
          <a:xfrm>
            <a:off x="796925" y="1528763"/>
            <a:ext cx="62706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2</a:t>
            </a:r>
          </a:p>
        </p:txBody>
      </p:sp>
      <p:sp>
        <p:nvSpPr>
          <p:cNvPr id="26630" name="object 6"/>
          <p:cNvSpPr>
            <a:spLocks noChangeArrowheads="1"/>
          </p:cNvSpPr>
          <p:nvPr/>
        </p:nvSpPr>
        <p:spPr bwMode="auto">
          <a:xfrm>
            <a:off x="968375" y="1528763"/>
            <a:ext cx="268922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100" baseline="30000">
                <a:solidFill>
                  <a:srgbClr val="000000"/>
                </a:solidFill>
                <a:latin typeface="BVRTIW+CenturySchoolbook"/>
              </a:rPr>
              <a:t>nd </a:t>
            </a:r>
            <a:r>
              <a:rPr lang="ru-RU" sz="2400">
                <a:solidFill>
                  <a:srgbClr val="000000"/>
                </a:solidFill>
                <a:latin typeface="BVRTIW+CenturySchoolbook"/>
              </a:rPr>
              <a:t>most common</a:t>
            </a:r>
          </a:p>
        </p:txBody>
      </p:sp>
      <p:sp>
        <p:nvSpPr>
          <p:cNvPr id="26631" name="object 7"/>
          <p:cNvSpPr>
            <a:spLocks noChangeArrowheads="1"/>
          </p:cNvSpPr>
          <p:nvPr/>
        </p:nvSpPr>
        <p:spPr bwMode="auto">
          <a:xfrm>
            <a:off x="796925" y="2411413"/>
            <a:ext cx="430212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situated distal to 3</a:t>
            </a:r>
            <a:r>
              <a:rPr lang="ru-RU" sz="2100" baseline="30000">
                <a:solidFill>
                  <a:srgbClr val="000000"/>
                </a:solidFill>
                <a:latin typeface="BVRTIW+CenturySchoolbook"/>
              </a:rPr>
              <a:t>rd </a:t>
            </a:r>
            <a:r>
              <a:rPr lang="ru-RU" sz="2400">
                <a:solidFill>
                  <a:srgbClr val="000000"/>
                </a:solidFill>
                <a:latin typeface="BVRTIW+CenturySchoolbook"/>
              </a:rPr>
              <a:t>molar</a:t>
            </a:r>
          </a:p>
        </p:txBody>
      </p:sp>
      <p:sp>
        <p:nvSpPr>
          <p:cNvPr id="26632" name="object 8"/>
          <p:cNvSpPr>
            <a:spLocks noChangeArrowheads="1"/>
          </p:cNvSpPr>
          <p:nvPr/>
        </p:nvSpPr>
        <p:spPr bwMode="auto">
          <a:xfrm>
            <a:off x="796925" y="3295650"/>
            <a:ext cx="4183063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small rudimentary tooth,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but may be of normal size</a:t>
            </a:r>
          </a:p>
        </p:txBody>
      </p:sp>
      <p:sp>
        <p:nvSpPr>
          <p:cNvPr id="26633" name="object 9"/>
          <p:cNvSpPr>
            <a:spLocks noChangeArrowheads="1"/>
          </p:cNvSpPr>
          <p:nvPr/>
        </p:nvSpPr>
        <p:spPr bwMode="auto">
          <a:xfrm>
            <a:off x="471488" y="458946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6634" name="object 10"/>
          <p:cNvSpPr>
            <a:spLocks noChangeArrowheads="1"/>
          </p:cNvSpPr>
          <p:nvPr/>
        </p:nvSpPr>
        <p:spPr bwMode="auto">
          <a:xfrm>
            <a:off x="796925" y="4619625"/>
            <a:ext cx="4921250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mandibular 4</a:t>
            </a:r>
            <a:r>
              <a:rPr lang="ru-RU" sz="2100" baseline="29000">
                <a:solidFill>
                  <a:srgbClr val="000000"/>
                </a:solidFill>
                <a:latin typeface="BVRTIW+CenturySchoolbook"/>
              </a:rPr>
              <a:t>th </a:t>
            </a:r>
            <a:r>
              <a:rPr lang="ru-RU" sz="2400">
                <a:solidFill>
                  <a:srgbClr val="000000"/>
                </a:solidFill>
                <a:latin typeface="BVRTIW+CenturySchoolbook"/>
              </a:rPr>
              <a:t>molar also is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seen occasionally, but less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common than maxillary molar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547688" y="479425"/>
            <a:ext cx="2868612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Paramolar</a:t>
            </a:r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471488" y="14970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7653" name="object 5"/>
          <p:cNvSpPr>
            <a:spLocks noChangeArrowheads="1"/>
          </p:cNvSpPr>
          <p:nvPr/>
        </p:nvSpPr>
        <p:spPr bwMode="auto">
          <a:xfrm>
            <a:off x="796925" y="1527175"/>
            <a:ext cx="337343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small + rudimentary</a:t>
            </a:r>
          </a:p>
        </p:txBody>
      </p:sp>
      <p:sp>
        <p:nvSpPr>
          <p:cNvPr id="27654" name="object 6"/>
          <p:cNvSpPr>
            <a:spLocks noChangeArrowheads="1"/>
          </p:cNvSpPr>
          <p:nvPr/>
        </p:nvSpPr>
        <p:spPr bwMode="auto">
          <a:xfrm>
            <a:off x="471488" y="2381250"/>
            <a:ext cx="700087" cy="2541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1140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7655" name="object 7"/>
          <p:cNvSpPr>
            <a:spLocks noChangeArrowheads="1"/>
          </p:cNvSpPr>
          <p:nvPr/>
        </p:nvSpPr>
        <p:spPr bwMode="auto">
          <a:xfrm>
            <a:off x="796925" y="2411413"/>
            <a:ext cx="4559300" cy="1658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situated bucally or lingually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to one of the maxillary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molars</a:t>
            </a:r>
          </a:p>
        </p:txBody>
      </p:sp>
      <p:sp>
        <p:nvSpPr>
          <p:cNvPr id="27656" name="object 8"/>
          <p:cNvSpPr>
            <a:spLocks noChangeArrowheads="1"/>
          </p:cNvSpPr>
          <p:nvPr/>
        </p:nvSpPr>
        <p:spPr bwMode="auto">
          <a:xfrm>
            <a:off x="796925" y="4178300"/>
            <a:ext cx="4446588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interproximally between 1</a:t>
            </a:r>
            <a:r>
              <a:rPr lang="ru-RU" sz="2100" baseline="30000">
                <a:solidFill>
                  <a:srgbClr val="000000"/>
                </a:solidFill>
                <a:latin typeface="BVRTIW+CenturySchoolbook"/>
              </a:rPr>
              <a:t>st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+ 2</a:t>
            </a:r>
            <a:r>
              <a:rPr lang="ru-RU" sz="2100" baseline="29000">
                <a:solidFill>
                  <a:srgbClr val="000000"/>
                </a:solidFill>
                <a:latin typeface="BVRTIW+CenturySchoolbook"/>
              </a:rPr>
              <a:t>nd </a:t>
            </a:r>
            <a:r>
              <a:rPr lang="ru-RU" sz="2400">
                <a:solidFill>
                  <a:srgbClr val="000000"/>
                </a:solidFill>
                <a:latin typeface="BVRTIW+CenturySchoolbook"/>
              </a:rPr>
              <a:t>or 2</a:t>
            </a:r>
            <a:r>
              <a:rPr lang="ru-RU" sz="2100" baseline="29000">
                <a:solidFill>
                  <a:srgbClr val="000000"/>
                </a:solidFill>
                <a:latin typeface="BVRTIW+CenturySchoolbook"/>
              </a:rPr>
              <a:t>nd </a:t>
            </a:r>
            <a:r>
              <a:rPr lang="ru-RU" sz="2400">
                <a:solidFill>
                  <a:srgbClr val="000000"/>
                </a:solidFill>
                <a:latin typeface="BVRTIW+CenturySchoolbook"/>
              </a:rPr>
              <a:t>+ 3</a:t>
            </a:r>
            <a:r>
              <a:rPr lang="ru-RU" sz="2100" baseline="29000">
                <a:solidFill>
                  <a:srgbClr val="000000"/>
                </a:solidFill>
                <a:latin typeface="BVRTIW+CenturySchoolbook"/>
              </a:rPr>
              <a:t>rd </a:t>
            </a:r>
            <a:r>
              <a:rPr lang="ru-RU" sz="2400">
                <a:solidFill>
                  <a:srgbClr val="000000"/>
                </a:solidFill>
                <a:latin typeface="BVRTIW+CenturySchoolbook"/>
              </a:rPr>
              <a:t>maxillary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molars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547688" y="479425"/>
            <a:ext cx="5253037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Distomolar/Distodens</a:t>
            </a: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471488" y="14970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28677" name="object 5"/>
          <p:cNvSpPr>
            <a:spLocks noChangeArrowheads="1"/>
          </p:cNvSpPr>
          <p:nvPr/>
        </p:nvSpPr>
        <p:spPr bwMode="auto">
          <a:xfrm>
            <a:off x="796925" y="1528763"/>
            <a:ext cx="46609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molar located distal to molar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059" name="object 3"/>
          <p:cNvSpPr>
            <a:spLocks noChangeArrowheads="1"/>
          </p:cNvSpPr>
          <p:nvPr/>
        </p:nvSpPr>
        <p:spPr bwMode="auto">
          <a:xfrm>
            <a:off x="547688" y="479425"/>
            <a:ext cx="4089400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Shape and Form</a:t>
            </a:r>
          </a:p>
        </p:txBody>
      </p:sp>
      <p:sp>
        <p:nvSpPr>
          <p:cNvPr id="45060" name="object 4"/>
          <p:cNvSpPr>
            <a:spLocks noChangeArrowheads="1"/>
          </p:cNvSpPr>
          <p:nvPr/>
        </p:nvSpPr>
        <p:spPr bwMode="auto">
          <a:xfrm>
            <a:off x="471488" y="16652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45061" name="object 5"/>
          <p:cNvSpPr>
            <a:spLocks noChangeArrowheads="1"/>
          </p:cNvSpPr>
          <p:nvPr/>
        </p:nvSpPr>
        <p:spPr bwMode="auto">
          <a:xfrm>
            <a:off x="796925" y="1697038"/>
            <a:ext cx="138906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Crown</a:t>
            </a:r>
          </a:p>
        </p:txBody>
      </p:sp>
      <p:sp>
        <p:nvSpPr>
          <p:cNvPr id="45062" name="object 6"/>
          <p:cNvSpPr>
            <a:spLocks noChangeArrowheads="1"/>
          </p:cNvSpPr>
          <p:nvPr/>
        </p:nvSpPr>
        <p:spPr bwMode="auto">
          <a:xfrm>
            <a:off x="928688" y="2549525"/>
            <a:ext cx="709612" cy="4308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45063" name="object 7"/>
          <p:cNvSpPr>
            <a:spLocks noChangeArrowheads="1"/>
          </p:cNvSpPr>
          <p:nvPr/>
        </p:nvSpPr>
        <p:spPr bwMode="auto">
          <a:xfrm>
            <a:off x="1266825" y="2579688"/>
            <a:ext cx="14224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Fusion</a:t>
            </a:r>
          </a:p>
        </p:txBody>
      </p:sp>
      <p:sp>
        <p:nvSpPr>
          <p:cNvPr id="45064" name="object 8"/>
          <p:cNvSpPr>
            <a:spLocks noChangeArrowheads="1"/>
          </p:cNvSpPr>
          <p:nvPr/>
        </p:nvSpPr>
        <p:spPr bwMode="auto">
          <a:xfrm>
            <a:off x="1266825" y="3463925"/>
            <a:ext cx="2444750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Gemination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Taurodontism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Talon’s Cusp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Leong’s Cusp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7" name="object 3"/>
          <p:cNvSpPr>
            <a:spLocks noChangeArrowheads="1"/>
          </p:cNvSpPr>
          <p:nvPr/>
        </p:nvSpPr>
        <p:spPr bwMode="auto">
          <a:xfrm>
            <a:off x="547688" y="479425"/>
            <a:ext cx="3484562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Amelogenesis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Imperfecta</a:t>
            </a:r>
          </a:p>
        </p:txBody>
      </p:sp>
      <p:sp>
        <p:nvSpPr>
          <p:cNvPr id="82948" name="object 4"/>
          <p:cNvSpPr>
            <a:spLocks noChangeArrowheads="1"/>
          </p:cNvSpPr>
          <p:nvPr/>
        </p:nvSpPr>
        <p:spPr bwMode="auto">
          <a:xfrm>
            <a:off x="471488" y="18684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82949" name="object 5"/>
          <p:cNvSpPr>
            <a:spLocks noChangeArrowheads="1"/>
          </p:cNvSpPr>
          <p:nvPr/>
        </p:nvSpPr>
        <p:spPr bwMode="auto">
          <a:xfrm>
            <a:off x="884238" y="1900238"/>
            <a:ext cx="252412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also known as:</a:t>
            </a:r>
          </a:p>
        </p:txBody>
      </p:sp>
      <p:sp>
        <p:nvSpPr>
          <p:cNvPr id="82950" name="object 6"/>
          <p:cNvSpPr>
            <a:spLocks noChangeArrowheads="1"/>
          </p:cNvSpPr>
          <p:nvPr/>
        </p:nvSpPr>
        <p:spPr bwMode="auto">
          <a:xfrm>
            <a:off x="928688" y="2752725"/>
            <a:ext cx="709612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82951" name="object 7"/>
          <p:cNvSpPr>
            <a:spLocks noChangeArrowheads="1"/>
          </p:cNvSpPr>
          <p:nvPr/>
        </p:nvSpPr>
        <p:spPr bwMode="auto">
          <a:xfrm>
            <a:off x="928688" y="2782888"/>
            <a:ext cx="3529012" cy="1139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65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Hereditary Enamel</a:t>
            </a:r>
          </a:p>
          <a:p>
            <a:pPr marL="336550">
              <a:lnSpc>
                <a:spcPts val="2500"/>
              </a:lnSpc>
              <a:spcBef>
                <a:spcPts val="3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Dysplasia</a:t>
            </a:r>
          </a:p>
        </p:txBody>
      </p:sp>
      <p:sp>
        <p:nvSpPr>
          <p:cNvPr id="82952" name="object 8"/>
          <p:cNvSpPr>
            <a:spLocks noChangeArrowheads="1"/>
          </p:cNvSpPr>
          <p:nvPr/>
        </p:nvSpPr>
        <p:spPr bwMode="auto">
          <a:xfrm>
            <a:off x="928688" y="3559175"/>
            <a:ext cx="709612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82953" name="object 9"/>
          <p:cNvSpPr>
            <a:spLocks noChangeArrowheads="1"/>
          </p:cNvSpPr>
          <p:nvPr/>
        </p:nvSpPr>
        <p:spPr bwMode="auto">
          <a:xfrm>
            <a:off x="1266825" y="3590925"/>
            <a:ext cx="4633913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Hereditary Brown Enamel</a:t>
            </a:r>
          </a:p>
          <a:p>
            <a:pPr marL="1588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Hereditary Brow Opalescent</a:t>
            </a:r>
          </a:p>
          <a:p>
            <a:pPr marL="1588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Teeth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3" name="object 3"/>
          <p:cNvSpPr>
            <a:spLocks noChangeArrowheads="1"/>
          </p:cNvSpPr>
          <p:nvPr/>
        </p:nvSpPr>
        <p:spPr bwMode="auto">
          <a:xfrm>
            <a:off x="547688" y="479425"/>
            <a:ext cx="4089400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Shape and Form</a:t>
            </a:r>
          </a:p>
        </p:txBody>
      </p:sp>
      <p:sp>
        <p:nvSpPr>
          <p:cNvPr id="46084" name="object 4"/>
          <p:cNvSpPr>
            <a:spLocks noChangeArrowheads="1"/>
          </p:cNvSpPr>
          <p:nvPr/>
        </p:nvSpPr>
        <p:spPr bwMode="auto">
          <a:xfrm>
            <a:off x="471488" y="16652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46085" name="object 5"/>
          <p:cNvSpPr>
            <a:spLocks noChangeArrowheads="1"/>
          </p:cNvSpPr>
          <p:nvPr/>
        </p:nvSpPr>
        <p:spPr bwMode="auto">
          <a:xfrm>
            <a:off x="796925" y="1697038"/>
            <a:ext cx="138906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Crown</a:t>
            </a:r>
          </a:p>
        </p:txBody>
      </p:sp>
      <p:sp>
        <p:nvSpPr>
          <p:cNvPr id="46086" name="object 6"/>
          <p:cNvSpPr>
            <a:spLocks noChangeArrowheads="1"/>
          </p:cNvSpPr>
          <p:nvPr/>
        </p:nvSpPr>
        <p:spPr bwMode="auto">
          <a:xfrm>
            <a:off x="928688" y="2549525"/>
            <a:ext cx="709612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46087" name="object 7"/>
          <p:cNvSpPr>
            <a:spLocks noChangeArrowheads="1"/>
          </p:cNvSpPr>
          <p:nvPr/>
        </p:nvSpPr>
        <p:spPr bwMode="auto">
          <a:xfrm>
            <a:off x="1266825" y="2579688"/>
            <a:ext cx="3203575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Dens Invaginatus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Peg-shaped Lateral</a:t>
            </a:r>
          </a:p>
          <a:p>
            <a:pPr>
              <a:lnSpc>
                <a:spcPts val="2500"/>
              </a:lnSpc>
              <a:spcBef>
                <a:spcPts val="440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Hutchinson Incisor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Mulberry Molar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07" name="object 3"/>
          <p:cNvSpPr>
            <a:spLocks noChangeArrowheads="1"/>
          </p:cNvSpPr>
          <p:nvPr/>
        </p:nvSpPr>
        <p:spPr bwMode="auto">
          <a:xfrm>
            <a:off x="547688" y="479425"/>
            <a:ext cx="4089400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Shape and Form</a:t>
            </a:r>
          </a:p>
        </p:txBody>
      </p:sp>
      <p:sp>
        <p:nvSpPr>
          <p:cNvPr id="47108" name="object 4"/>
          <p:cNvSpPr>
            <a:spLocks noChangeArrowheads="1"/>
          </p:cNvSpPr>
          <p:nvPr/>
        </p:nvSpPr>
        <p:spPr bwMode="auto">
          <a:xfrm>
            <a:off x="471488" y="16652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47109" name="object 5"/>
          <p:cNvSpPr>
            <a:spLocks noChangeArrowheads="1"/>
          </p:cNvSpPr>
          <p:nvPr/>
        </p:nvSpPr>
        <p:spPr bwMode="auto">
          <a:xfrm>
            <a:off x="796925" y="1697038"/>
            <a:ext cx="110013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Root</a:t>
            </a:r>
          </a:p>
        </p:txBody>
      </p:sp>
      <p:sp>
        <p:nvSpPr>
          <p:cNvPr id="47110" name="object 6"/>
          <p:cNvSpPr>
            <a:spLocks noChangeArrowheads="1"/>
          </p:cNvSpPr>
          <p:nvPr/>
        </p:nvSpPr>
        <p:spPr bwMode="auto">
          <a:xfrm>
            <a:off x="928688" y="2549525"/>
            <a:ext cx="709612" cy="43084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47111" name="object 7"/>
          <p:cNvSpPr>
            <a:spLocks noChangeArrowheads="1"/>
          </p:cNvSpPr>
          <p:nvPr/>
        </p:nvSpPr>
        <p:spPr bwMode="auto">
          <a:xfrm>
            <a:off x="1266825" y="2579688"/>
            <a:ext cx="2390775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Concresence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Enamel Pearl</a:t>
            </a:r>
          </a:p>
          <a:p>
            <a:pPr>
              <a:lnSpc>
                <a:spcPts val="2500"/>
              </a:lnSpc>
              <a:spcBef>
                <a:spcPts val="440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Dilaceration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Flexion</a:t>
            </a:r>
          </a:p>
        </p:txBody>
      </p:sp>
      <p:sp>
        <p:nvSpPr>
          <p:cNvPr id="47112" name="object 8"/>
          <p:cNvSpPr>
            <a:spLocks noChangeArrowheads="1"/>
          </p:cNvSpPr>
          <p:nvPr/>
        </p:nvSpPr>
        <p:spPr bwMode="auto">
          <a:xfrm>
            <a:off x="1266825" y="6113463"/>
            <a:ext cx="183515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Ankylosis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043" name="object 3"/>
          <p:cNvSpPr>
            <a:spLocks noChangeArrowheads="1"/>
          </p:cNvSpPr>
          <p:nvPr/>
        </p:nvSpPr>
        <p:spPr bwMode="auto">
          <a:xfrm>
            <a:off x="547688" y="479425"/>
            <a:ext cx="6118225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Hypoplastic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Amelogenesis Imperfecta</a:t>
            </a:r>
          </a:p>
        </p:txBody>
      </p:sp>
      <p:sp>
        <p:nvSpPr>
          <p:cNvPr id="87044" name="object 4"/>
          <p:cNvSpPr>
            <a:spLocks noChangeArrowheads="1"/>
          </p:cNvSpPr>
          <p:nvPr/>
        </p:nvSpPr>
        <p:spPr bwMode="auto">
          <a:xfrm>
            <a:off x="471488" y="15890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87045" name="object 5"/>
          <p:cNvSpPr>
            <a:spLocks noChangeArrowheads="1"/>
          </p:cNvSpPr>
          <p:nvPr/>
        </p:nvSpPr>
        <p:spPr bwMode="auto">
          <a:xfrm>
            <a:off x="884238" y="1620838"/>
            <a:ext cx="50815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inadequate formation of matrix</a:t>
            </a:r>
          </a:p>
        </p:txBody>
      </p:sp>
      <p:sp>
        <p:nvSpPr>
          <p:cNvPr id="87046" name="object 6"/>
          <p:cNvSpPr>
            <a:spLocks noChangeArrowheads="1"/>
          </p:cNvSpPr>
          <p:nvPr/>
        </p:nvSpPr>
        <p:spPr bwMode="auto">
          <a:xfrm>
            <a:off x="471488" y="247332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87047" name="object 7"/>
          <p:cNvSpPr>
            <a:spLocks noChangeArrowheads="1"/>
          </p:cNvSpPr>
          <p:nvPr/>
        </p:nvSpPr>
        <p:spPr bwMode="auto">
          <a:xfrm>
            <a:off x="796925" y="2503488"/>
            <a:ext cx="332422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enamel is randomly:</a:t>
            </a:r>
          </a:p>
        </p:txBody>
      </p:sp>
      <p:sp>
        <p:nvSpPr>
          <p:cNvPr id="87048" name="object 8"/>
          <p:cNvSpPr>
            <a:spLocks noChangeArrowheads="1"/>
          </p:cNvSpPr>
          <p:nvPr/>
        </p:nvSpPr>
        <p:spPr bwMode="auto">
          <a:xfrm>
            <a:off x="928688" y="3355975"/>
            <a:ext cx="709612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87049" name="object 9"/>
          <p:cNvSpPr>
            <a:spLocks noChangeArrowheads="1"/>
          </p:cNvSpPr>
          <p:nvPr/>
        </p:nvSpPr>
        <p:spPr bwMode="auto">
          <a:xfrm>
            <a:off x="1266825" y="3387725"/>
            <a:ext cx="129381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pitted</a:t>
            </a:r>
          </a:p>
        </p:txBody>
      </p:sp>
      <p:sp>
        <p:nvSpPr>
          <p:cNvPr id="87050" name="object 10"/>
          <p:cNvSpPr>
            <a:spLocks noChangeArrowheads="1"/>
          </p:cNvSpPr>
          <p:nvPr/>
        </p:nvSpPr>
        <p:spPr bwMode="auto">
          <a:xfrm>
            <a:off x="1266825" y="3829050"/>
            <a:ext cx="310832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grooved or very thi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hard + translucent</a:t>
            </a:r>
          </a:p>
        </p:txBody>
      </p:sp>
      <p:sp>
        <p:nvSpPr>
          <p:cNvPr id="87051" name="object 11"/>
          <p:cNvSpPr>
            <a:spLocks noChangeArrowheads="1"/>
          </p:cNvSpPr>
          <p:nvPr/>
        </p:nvSpPr>
        <p:spPr bwMode="auto">
          <a:xfrm>
            <a:off x="471488" y="512286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87052" name="object 12"/>
          <p:cNvSpPr>
            <a:spLocks noChangeArrowheads="1"/>
          </p:cNvSpPr>
          <p:nvPr/>
        </p:nvSpPr>
        <p:spPr bwMode="auto">
          <a:xfrm>
            <a:off x="796925" y="5153025"/>
            <a:ext cx="5278438" cy="2100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defects become stained but teeth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are not especially susceptible to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caries unless enamel is scanty</a:t>
            </a:r>
          </a:p>
          <a:p>
            <a:pPr marL="12700">
              <a:lnSpc>
                <a:spcPts val="2500"/>
              </a:lnSpc>
              <a:spcBef>
                <a:spcPts val="92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and easily damaged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381000" y="1524000"/>
          <a:ext cx="775062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61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377634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  <a:gridCol w="2327384">
                  <a:extLst>
                    <a:ext uri="{9D8B030D-6E8A-4147-A177-3AD203B41FA5}">
                      <a16:colId xmlns="" xmlns:a16="http://schemas.microsoft.com/office/drawing/2014/main" val="3411213719"/>
                    </a:ext>
                  </a:extLst>
                </a:gridCol>
              </a:tblGrid>
              <a:tr h="823452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5481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DEVELOPMENTAL DISTURBANCES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  <a:tr h="18664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AMELOGENESIS IMPERFECTA</a:t>
                      </a:r>
                    </a:p>
                    <a:p>
                      <a:r>
                        <a:rPr lang="en-US" sz="1400" dirty="0" smtClean="0"/>
                        <a:t>DENTINOGENESIS IMPERFECTA</a:t>
                      </a:r>
                    </a:p>
                    <a:p>
                      <a:r>
                        <a:rPr lang="en-US" sz="1400" dirty="0" smtClean="0"/>
                        <a:t>DENTIN DYSPLASIA</a:t>
                      </a:r>
                    </a:p>
                    <a:p>
                      <a:r>
                        <a:rPr lang="en-US" sz="1400" dirty="0" smtClean="0"/>
                        <a:t>REGIONAL ODONTODYSPLASIA</a:t>
                      </a:r>
                    </a:p>
                    <a:p>
                      <a:r>
                        <a:rPr lang="en-US" sz="1400" dirty="0" smtClean="0"/>
                        <a:t>SHELL TOOTH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 MUST KNOW </a:t>
                      </a:r>
                    </a:p>
                    <a:p>
                      <a:r>
                        <a:rPr lang="en-US" dirty="0" smtClean="0"/>
                        <a:t>MUST</a:t>
                      </a:r>
                      <a:r>
                        <a:rPr lang="en-US" baseline="0" dirty="0" smtClean="0"/>
                        <a:t>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359924706"/>
                  </a:ext>
                </a:extLst>
              </a:tr>
              <a:tr h="18664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AMELOGENESIS IMPERFECTA</a:t>
                      </a:r>
                    </a:p>
                    <a:p>
                      <a:r>
                        <a:rPr lang="en-US" sz="1400" dirty="0" smtClean="0"/>
                        <a:t>DENTINOGENESIS IMPERFECTA</a:t>
                      </a:r>
                    </a:p>
                    <a:p>
                      <a:r>
                        <a:rPr lang="en-US" sz="1400" dirty="0" smtClean="0"/>
                        <a:t>DENTIN DYSPLASIA</a:t>
                      </a:r>
                    </a:p>
                    <a:p>
                      <a:r>
                        <a:rPr lang="en-US" sz="1400" dirty="0" smtClean="0"/>
                        <a:t>REGIONAL ODONTODYSPLASIA</a:t>
                      </a:r>
                    </a:p>
                    <a:p>
                      <a:r>
                        <a:rPr lang="en-US" sz="1400" dirty="0" smtClean="0"/>
                        <a:t>SHELL TOOTH</a:t>
                      </a:r>
                      <a:endParaRPr lang="en-US" sz="1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r>
                        <a:rPr lang="en-US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MUST KNOW</a:t>
                      </a:r>
                    </a:p>
                    <a:p>
                      <a:r>
                        <a:rPr lang="en-US" dirty="0" smtClean="0"/>
                        <a:t> MUST KNOW</a:t>
                      </a:r>
                    </a:p>
                    <a:p>
                      <a:r>
                        <a:rPr lang="en-US" dirty="0" smtClean="0"/>
                        <a:t>MUST KNOW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57729749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7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0115" name="object 3"/>
          <p:cNvSpPr>
            <a:spLocks noChangeArrowheads="1"/>
          </p:cNvSpPr>
          <p:nvPr/>
        </p:nvSpPr>
        <p:spPr bwMode="auto">
          <a:xfrm>
            <a:off x="547688" y="479425"/>
            <a:ext cx="6118225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Hypomaturation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Amelogenesis Imperfecta</a:t>
            </a:r>
          </a:p>
        </p:txBody>
      </p:sp>
      <p:sp>
        <p:nvSpPr>
          <p:cNvPr id="90116" name="object 4"/>
          <p:cNvSpPr>
            <a:spLocks noChangeArrowheads="1"/>
          </p:cNvSpPr>
          <p:nvPr/>
        </p:nvSpPr>
        <p:spPr bwMode="auto">
          <a:xfrm>
            <a:off x="471488" y="1758950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0117" name="object 5"/>
          <p:cNvSpPr>
            <a:spLocks noChangeArrowheads="1"/>
          </p:cNvSpPr>
          <p:nvPr/>
        </p:nvSpPr>
        <p:spPr bwMode="auto">
          <a:xfrm>
            <a:off x="884238" y="1789113"/>
            <a:ext cx="4576762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enamel is normal in form on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eruption but:</a:t>
            </a:r>
          </a:p>
        </p:txBody>
      </p:sp>
      <p:sp>
        <p:nvSpPr>
          <p:cNvPr id="90118" name="object 6"/>
          <p:cNvSpPr>
            <a:spLocks noChangeArrowheads="1"/>
          </p:cNvSpPr>
          <p:nvPr/>
        </p:nvSpPr>
        <p:spPr bwMode="auto">
          <a:xfrm>
            <a:off x="928688" y="3082925"/>
            <a:ext cx="709612" cy="2100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2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90119" name="object 7"/>
          <p:cNvSpPr>
            <a:spLocks noChangeArrowheads="1"/>
          </p:cNvSpPr>
          <p:nvPr/>
        </p:nvSpPr>
        <p:spPr bwMode="auto">
          <a:xfrm>
            <a:off x="1266825" y="3114675"/>
            <a:ext cx="146208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opaque</a:t>
            </a:r>
          </a:p>
        </p:txBody>
      </p:sp>
      <p:sp>
        <p:nvSpPr>
          <p:cNvPr id="90120" name="object 8"/>
          <p:cNvSpPr>
            <a:spLocks noChangeArrowheads="1"/>
          </p:cNvSpPr>
          <p:nvPr/>
        </p:nvSpPr>
        <p:spPr bwMode="auto">
          <a:xfrm>
            <a:off x="1266825" y="3557588"/>
            <a:ext cx="4062413" cy="20986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white to brownish-yellow</a:t>
            </a:r>
          </a:p>
          <a:p>
            <a:pPr marL="1588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softer than normal</a:t>
            </a:r>
          </a:p>
          <a:p>
            <a:pPr marL="1588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tends to chip from</a:t>
            </a:r>
          </a:p>
          <a:p>
            <a:pPr marL="1588">
              <a:lnSpc>
                <a:spcPts val="2500"/>
              </a:lnSpc>
              <a:spcBef>
                <a:spcPts val="92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underlying</a:t>
            </a:r>
          </a:p>
        </p:txBody>
      </p:sp>
      <p:sp>
        <p:nvSpPr>
          <p:cNvPr id="90121" name="object 9"/>
          <p:cNvSpPr>
            <a:spLocks noChangeArrowheads="1"/>
          </p:cNvSpPr>
          <p:nvPr/>
        </p:nvSpPr>
        <p:spPr bwMode="auto">
          <a:xfrm>
            <a:off x="1268413" y="5324475"/>
            <a:ext cx="13716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dentin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63" name="object 3"/>
          <p:cNvSpPr>
            <a:spLocks noChangeArrowheads="1"/>
          </p:cNvSpPr>
          <p:nvPr/>
        </p:nvSpPr>
        <p:spPr bwMode="auto">
          <a:xfrm>
            <a:off x="547688" y="479425"/>
            <a:ext cx="6118225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Hypocalcified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Amelogenesis Imperfecta</a:t>
            </a:r>
          </a:p>
        </p:txBody>
      </p:sp>
      <p:sp>
        <p:nvSpPr>
          <p:cNvPr id="92164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2165" name="object 5"/>
          <p:cNvSpPr>
            <a:spLocks noChangeArrowheads="1"/>
          </p:cNvSpPr>
          <p:nvPr/>
        </p:nvSpPr>
        <p:spPr bwMode="auto">
          <a:xfrm>
            <a:off x="796925" y="1833563"/>
            <a:ext cx="4402138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enamel matrix is formed in</a:t>
            </a:r>
          </a:p>
          <a:p>
            <a:pPr marL="1270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normal quantity</a:t>
            </a:r>
          </a:p>
        </p:txBody>
      </p:sp>
      <p:sp>
        <p:nvSpPr>
          <p:cNvPr id="92166" name="object 6"/>
          <p:cNvSpPr>
            <a:spLocks noChangeArrowheads="1"/>
          </p:cNvSpPr>
          <p:nvPr/>
        </p:nvSpPr>
        <p:spPr bwMode="auto">
          <a:xfrm>
            <a:off x="471488" y="3127375"/>
            <a:ext cx="700087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2167" name="object 7"/>
          <p:cNvSpPr>
            <a:spLocks noChangeArrowheads="1"/>
          </p:cNvSpPr>
          <p:nvPr/>
        </p:nvSpPr>
        <p:spPr bwMode="auto">
          <a:xfrm>
            <a:off x="796925" y="3159125"/>
            <a:ext cx="257333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poorly calcified</a:t>
            </a:r>
          </a:p>
        </p:txBody>
      </p:sp>
      <p:sp>
        <p:nvSpPr>
          <p:cNvPr id="92168" name="object 8"/>
          <p:cNvSpPr>
            <a:spLocks noChangeArrowheads="1"/>
          </p:cNvSpPr>
          <p:nvPr/>
        </p:nvSpPr>
        <p:spPr bwMode="auto">
          <a:xfrm>
            <a:off x="796925" y="4041775"/>
            <a:ext cx="340201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when newly erupted:</a:t>
            </a:r>
          </a:p>
        </p:txBody>
      </p:sp>
      <p:sp>
        <p:nvSpPr>
          <p:cNvPr id="92169" name="object 9"/>
          <p:cNvSpPr>
            <a:spLocks noChangeArrowheads="1"/>
          </p:cNvSpPr>
          <p:nvPr/>
        </p:nvSpPr>
        <p:spPr bwMode="auto">
          <a:xfrm>
            <a:off x="928688" y="4894263"/>
            <a:ext cx="709612" cy="20986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13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92170" name="object 10"/>
          <p:cNvSpPr>
            <a:spLocks noChangeArrowheads="1"/>
          </p:cNvSpPr>
          <p:nvPr/>
        </p:nvSpPr>
        <p:spPr bwMode="auto">
          <a:xfrm>
            <a:off x="1266825" y="4924425"/>
            <a:ext cx="486727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enamel is normal in thickness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normal form</a:t>
            </a:r>
          </a:p>
        </p:txBody>
      </p:sp>
      <p:sp>
        <p:nvSpPr>
          <p:cNvPr id="92171" name="object 11"/>
          <p:cNvSpPr>
            <a:spLocks noChangeArrowheads="1"/>
          </p:cNvSpPr>
          <p:nvPr/>
        </p:nvSpPr>
        <p:spPr bwMode="auto">
          <a:xfrm>
            <a:off x="1266825" y="5808663"/>
            <a:ext cx="17557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but weak</a:t>
            </a:r>
          </a:p>
        </p:txBody>
      </p:sp>
      <p:sp>
        <p:nvSpPr>
          <p:cNvPr id="92172" name="object 12"/>
          <p:cNvSpPr>
            <a:spLocks noChangeArrowheads="1"/>
          </p:cNvSpPr>
          <p:nvPr/>
        </p:nvSpPr>
        <p:spPr bwMode="auto">
          <a:xfrm>
            <a:off x="1266825" y="6251575"/>
            <a:ext cx="51308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opaque or chalky in appearance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11" name="object 3"/>
          <p:cNvSpPr>
            <a:spLocks noChangeArrowheads="1"/>
          </p:cNvSpPr>
          <p:nvPr/>
        </p:nvSpPr>
        <p:spPr bwMode="auto">
          <a:xfrm>
            <a:off x="547688" y="479425"/>
            <a:ext cx="6551612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 dirty="0">
                <a:solidFill>
                  <a:srgbClr val="FFFFFF"/>
                </a:solidFill>
                <a:latin typeface="JKJSJU+CenturySchoolbook-Bold"/>
              </a:rPr>
              <a:t>Dentinogenesis Imperfecta</a:t>
            </a:r>
          </a:p>
        </p:txBody>
      </p:sp>
      <p:sp>
        <p:nvSpPr>
          <p:cNvPr id="94212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4213" name="object 5"/>
          <p:cNvSpPr>
            <a:spLocks noChangeArrowheads="1"/>
          </p:cNvSpPr>
          <p:nvPr/>
        </p:nvSpPr>
        <p:spPr bwMode="auto">
          <a:xfrm>
            <a:off x="796925" y="1833563"/>
            <a:ext cx="4298950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also known as “Hereditary</a:t>
            </a:r>
          </a:p>
          <a:p>
            <a:pPr marL="1270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Opalascent Dentin”</a:t>
            </a:r>
          </a:p>
        </p:txBody>
      </p:sp>
      <p:sp>
        <p:nvSpPr>
          <p:cNvPr id="94214" name="object 6"/>
          <p:cNvSpPr>
            <a:spLocks noChangeArrowheads="1"/>
          </p:cNvSpPr>
          <p:nvPr/>
        </p:nvSpPr>
        <p:spPr bwMode="auto">
          <a:xfrm>
            <a:off x="928688" y="3127375"/>
            <a:ext cx="709612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94215" name="object 7"/>
          <p:cNvSpPr>
            <a:spLocks noChangeArrowheads="1"/>
          </p:cNvSpPr>
          <p:nvPr/>
        </p:nvSpPr>
        <p:spPr bwMode="auto">
          <a:xfrm>
            <a:off x="1266825" y="3159125"/>
            <a:ext cx="4432300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due to clinical discoloration</a:t>
            </a:r>
          </a:p>
          <a:p>
            <a:pPr marL="1588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of teeth</a:t>
            </a:r>
          </a:p>
        </p:txBody>
      </p:sp>
      <p:sp>
        <p:nvSpPr>
          <p:cNvPr id="94216" name="object 8"/>
          <p:cNvSpPr>
            <a:spLocks noChangeArrowheads="1"/>
          </p:cNvSpPr>
          <p:nvPr/>
        </p:nvSpPr>
        <p:spPr bwMode="auto">
          <a:xfrm>
            <a:off x="471488" y="4452938"/>
            <a:ext cx="700087" cy="2100262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79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4217" name="object 9"/>
          <p:cNvSpPr>
            <a:spLocks noChangeArrowheads="1"/>
          </p:cNvSpPr>
          <p:nvPr/>
        </p:nvSpPr>
        <p:spPr bwMode="auto">
          <a:xfrm>
            <a:off x="796925" y="4484688"/>
            <a:ext cx="368617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mutation in the dentin</a:t>
            </a:r>
          </a:p>
          <a:p>
            <a:pPr marL="1270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sialophosphoprotein</a:t>
            </a:r>
          </a:p>
        </p:txBody>
      </p:sp>
      <p:sp>
        <p:nvSpPr>
          <p:cNvPr id="94218" name="object 10"/>
          <p:cNvSpPr>
            <a:spLocks noChangeArrowheads="1"/>
          </p:cNvSpPr>
          <p:nvPr/>
        </p:nvSpPr>
        <p:spPr bwMode="auto">
          <a:xfrm>
            <a:off x="796925" y="5808663"/>
            <a:ext cx="547687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affects both primary + permanent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dentition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31" name="object 3"/>
          <p:cNvSpPr>
            <a:spLocks noChangeArrowheads="1"/>
          </p:cNvSpPr>
          <p:nvPr/>
        </p:nvSpPr>
        <p:spPr bwMode="auto">
          <a:xfrm>
            <a:off x="547688" y="479425"/>
            <a:ext cx="5419725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Type I Dentinogenesis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Imperfecta</a:t>
            </a:r>
          </a:p>
        </p:txBody>
      </p:sp>
      <p:sp>
        <p:nvSpPr>
          <p:cNvPr id="99332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9333" name="object 5"/>
          <p:cNvSpPr>
            <a:spLocks noChangeArrowheads="1"/>
          </p:cNvSpPr>
          <p:nvPr/>
        </p:nvSpPr>
        <p:spPr bwMode="auto">
          <a:xfrm>
            <a:off x="796925" y="1833563"/>
            <a:ext cx="399097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occurs in families with</a:t>
            </a:r>
          </a:p>
          <a:p>
            <a:pPr marL="1270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Osteogenesis Imperfecta</a:t>
            </a:r>
          </a:p>
        </p:txBody>
      </p:sp>
      <p:sp>
        <p:nvSpPr>
          <p:cNvPr id="99334" name="object 6"/>
          <p:cNvSpPr>
            <a:spLocks noChangeArrowheads="1"/>
          </p:cNvSpPr>
          <p:nvPr/>
        </p:nvSpPr>
        <p:spPr bwMode="auto">
          <a:xfrm>
            <a:off x="471488" y="312737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99335" name="object 7"/>
          <p:cNvSpPr>
            <a:spLocks noChangeArrowheads="1"/>
          </p:cNvSpPr>
          <p:nvPr/>
        </p:nvSpPr>
        <p:spPr bwMode="auto">
          <a:xfrm>
            <a:off x="796925" y="3159125"/>
            <a:ext cx="5219700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primary teeth are more severely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affected than permanent teeth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1379" name="object 3"/>
          <p:cNvSpPr>
            <a:spLocks noChangeArrowheads="1"/>
          </p:cNvSpPr>
          <p:nvPr/>
        </p:nvSpPr>
        <p:spPr bwMode="auto">
          <a:xfrm>
            <a:off x="547688" y="479425"/>
            <a:ext cx="5627687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Type II Dentinogenesis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Imperfecta</a:t>
            </a:r>
          </a:p>
        </p:txBody>
      </p:sp>
      <p:sp>
        <p:nvSpPr>
          <p:cNvPr id="101380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1381" name="object 5"/>
          <p:cNvSpPr>
            <a:spLocks noChangeArrowheads="1"/>
          </p:cNvSpPr>
          <p:nvPr/>
        </p:nvSpPr>
        <p:spPr bwMode="auto">
          <a:xfrm>
            <a:off x="796925" y="1831975"/>
            <a:ext cx="4691063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never occurs in association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with osteogenesis imperfecta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unless by chance</a:t>
            </a:r>
          </a:p>
        </p:txBody>
      </p:sp>
      <p:sp>
        <p:nvSpPr>
          <p:cNvPr id="101382" name="object 6"/>
          <p:cNvSpPr>
            <a:spLocks noChangeArrowheads="1"/>
          </p:cNvSpPr>
          <p:nvPr/>
        </p:nvSpPr>
        <p:spPr bwMode="auto">
          <a:xfrm>
            <a:off x="471488" y="3568700"/>
            <a:ext cx="700087" cy="21002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79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1383" name="object 7"/>
          <p:cNvSpPr>
            <a:spLocks noChangeArrowheads="1"/>
          </p:cNvSpPr>
          <p:nvPr/>
        </p:nvSpPr>
        <p:spPr bwMode="auto">
          <a:xfrm>
            <a:off x="796925" y="3600450"/>
            <a:ext cx="4837113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most frequently referred to as</a:t>
            </a:r>
          </a:p>
          <a:p>
            <a:pPr marL="1270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hereditary opalascent dentin</a:t>
            </a:r>
          </a:p>
        </p:txBody>
      </p:sp>
      <p:sp>
        <p:nvSpPr>
          <p:cNvPr id="101384" name="object 8"/>
          <p:cNvSpPr>
            <a:spLocks noChangeArrowheads="1"/>
          </p:cNvSpPr>
          <p:nvPr/>
        </p:nvSpPr>
        <p:spPr bwMode="auto">
          <a:xfrm>
            <a:off x="796925" y="4924425"/>
            <a:ext cx="504507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only have dentin abnormalities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and no bone disease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427" name="object 3"/>
          <p:cNvSpPr>
            <a:spLocks noChangeArrowheads="1"/>
          </p:cNvSpPr>
          <p:nvPr/>
        </p:nvSpPr>
        <p:spPr bwMode="auto">
          <a:xfrm>
            <a:off x="547688" y="479425"/>
            <a:ext cx="5835650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Type III Dentinogenesis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Imperfecta</a:t>
            </a:r>
          </a:p>
        </p:txBody>
      </p:sp>
      <p:sp>
        <p:nvSpPr>
          <p:cNvPr id="103428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3429" name="object 5"/>
          <p:cNvSpPr>
            <a:spLocks noChangeArrowheads="1"/>
          </p:cNvSpPr>
          <p:nvPr/>
        </p:nvSpPr>
        <p:spPr bwMode="auto">
          <a:xfrm>
            <a:off x="796925" y="1833563"/>
            <a:ext cx="27590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“Bradwine type”</a:t>
            </a:r>
          </a:p>
        </p:txBody>
      </p:sp>
      <p:sp>
        <p:nvSpPr>
          <p:cNvPr id="103430" name="object 6"/>
          <p:cNvSpPr>
            <a:spLocks noChangeArrowheads="1"/>
          </p:cNvSpPr>
          <p:nvPr/>
        </p:nvSpPr>
        <p:spPr bwMode="auto">
          <a:xfrm>
            <a:off x="471488" y="2686050"/>
            <a:ext cx="700087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3431" name="object 7"/>
          <p:cNvSpPr>
            <a:spLocks noChangeArrowheads="1"/>
          </p:cNvSpPr>
          <p:nvPr/>
        </p:nvSpPr>
        <p:spPr bwMode="auto">
          <a:xfrm>
            <a:off x="796925" y="2716213"/>
            <a:ext cx="41910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racial isolate in Maryland</a:t>
            </a:r>
          </a:p>
        </p:txBody>
      </p:sp>
      <p:sp>
        <p:nvSpPr>
          <p:cNvPr id="103432" name="object 8"/>
          <p:cNvSpPr>
            <a:spLocks noChangeArrowheads="1"/>
          </p:cNvSpPr>
          <p:nvPr/>
        </p:nvSpPr>
        <p:spPr bwMode="auto">
          <a:xfrm>
            <a:off x="796925" y="3600450"/>
            <a:ext cx="4322763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multiple pulp exposures in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deciduous not seen in type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I or II</a:t>
            </a:r>
          </a:p>
        </p:txBody>
      </p:sp>
      <p:sp>
        <p:nvSpPr>
          <p:cNvPr id="103433" name="object 9"/>
          <p:cNvSpPr>
            <a:spLocks noChangeArrowheads="1"/>
          </p:cNvSpPr>
          <p:nvPr/>
        </p:nvSpPr>
        <p:spPr bwMode="auto">
          <a:xfrm>
            <a:off x="471488" y="533717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3434" name="object 10"/>
          <p:cNvSpPr>
            <a:spLocks noChangeArrowheads="1"/>
          </p:cNvSpPr>
          <p:nvPr/>
        </p:nvSpPr>
        <p:spPr bwMode="auto">
          <a:xfrm>
            <a:off x="796925" y="5367338"/>
            <a:ext cx="40163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periapical radiolucencies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475" name="object 3"/>
          <p:cNvSpPr>
            <a:spLocks noChangeArrowheads="1"/>
          </p:cNvSpPr>
          <p:nvPr/>
        </p:nvSpPr>
        <p:spPr bwMode="auto">
          <a:xfrm>
            <a:off x="547688" y="479425"/>
            <a:ext cx="4233862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Dentin Dysplasia</a:t>
            </a:r>
          </a:p>
        </p:txBody>
      </p:sp>
      <p:sp>
        <p:nvSpPr>
          <p:cNvPr id="105476" name="object 4"/>
          <p:cNvSpPr>
            <a:spLocks noChangeArrowheads="1"/>
          </p:cNvSpPr>
          <p:nvPr/>
        </p:nvSpPr>
        <p:spPr bwMode="auto">
          <a:xfrm>
            <a:off x="471488" y="15732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5477" name="object 5"/>
          <p:cNvSpPr>
            <a:spLocks noChangeArrowheads="1"/>
          </p:cNvSpPr>
          <p:nvPr/>
        </p:nvSpPr>
        <p:spPr bwMode="auto">
          <a:xfrm>
            <a:off x="796925" y="1604963"/>
            <a:ext cx="50323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also known as “Rootless Teeth”</a:t>
            </a:r>
          </a:p>
        </p:txBody>
      </p:sp>
      <p:sp>
        <p:nvSpPr>
          <p:cNvPr id="105478" name="object 6"/>
          <p:cNvSpPr>
            <a:spLocks noChangeArrowheads="1"/>
          </p:cNvSpPr>
          <p:nvPr/>
        </p:nvSpPr>
        <p:spPr bwMode="auto">
          <a:xfrm>
            <a:off x="471488" y="2457450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5479" name="object 7"/>
          <p:cNvSpPr>
            <a:spLocks noChangeArrowheads="1"/>
          </p:cNvSpPr>
          <p:nvPr/>
        </p:nvSpPr>
        <p:spPr bwMode="auto">
          <a:xfrm>
            <a:off x="796925" y="2487613"/>
            <a:ext cx="423227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rare disturbance of dentin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formation</a:t>
            </a:r>
          </a:p>
        </p:txBody>
      </p:sp>
      <p:sp>
        <p:nvSpPr>
          <p:cNvPr id="105480" name="object 8"/>
          <p:cNvSpPr>
            <a:spLocks noChangeArrowheads="1"/>
          </p:cNvSpPr>
          <p:nvPr/>
        </p:nvSpPr>
        <p:spPr bwMode="auto">
          <a:xfrm>
            <a:off x="471488" y="3781425"/>
            <a:ext cx="700087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0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5481" name="object 9"/>
          <p:cNvSpPr>
            <a:spLocks noChangeArrowheads="1"/>
          </p:cNvSpPr>
          <p:nvPr/>
        </p:nvSpPr>
        <p:spPr bwMode="auto">
          <a:xfrm>
            <a:off x="796925" y="3813175"/>
            <a:ext cx="257968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normal enamel</a:t>
            </a:r>
          </a:p>
        </p:txBody>
      </p:sp>
      <p:sp>
        <p:nvSpPr>
          <p:cNvPr id="105482" name="object 10"/>
          <p:cNvSpPr>
            <a:spLocks noChangeArrowheads="1"/>
          </p:cNvSpPr>
          <p:nvPr/>
        </p:nvSpPr>
        <p:spPr bwMode="auto">
          <a:xfrm>
            <a:off x="796925" y="4695825"/>
            <a:ext cx="4670425" cy="25431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atypical dentin formation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abnormal pulpal morphology</a:t>
            </a:r>
          </a:p>
          <a:p>
            <a:pPr>
              <a:lnSpc>
                <a:spcPts val="2500"/>
              </a:lnSpc>
              <a:spcBef>
                <a:spcPts val="440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hereditary disease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6499" name="object 3"/>
          <p:cNvSpPr>
            <a:spLocks noChangeArrowheads="1"/>
          </p:cNvSpPr>
          <p:nvPr/>
        </p:nvSpPr>
        <p:spPr bwMode="auto">
          <a:xfrm>
            <a:off x="547688" y="479425"/>
            <a:ext cx="4233862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Dentin Dysplasia</a:t>
            </a:r>
          </a:p>
        </p:txBody>
      </p:sp>
      <p:sp>
        <p:nvSpPr>
          <p:cNvPr id="106500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06501" name="object 5"/>
          <p:cNvSpPr>
            <a:spLocks noChangeArrowheads="1"/>
          </p:cNvSpPr>
          <p:nvPr/>
        </p:nvSpPr>
        <p:spPr bwMode="auto">
          <a:xfrm>
            <a:off x="796925" y="1833563"/>
            <a:ext cx="246062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Classification:</a:t>
            </a:r>
          </a:p>
        </p:txBody>
      </p:sp>
      <p:sp>
        <p:nvSpPr>
          <p:cNvPr id="106502" name="object 6"/>
          <p:cNvSpPr>
            <a:spLocks noChangeArrowheads="1"/>
          </p:cNvSpPr>
          <p:nvPr/>
        </p:nvSpPr>
        <p:spPr bwMode="auto">
          <a:xfrm>
            <a:off x="928688" y="2686050"/>
            <a:ext cx="709612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106503" name="object 7"/>
          <p:cNvSpPr>
            <a:spLocks noChangeArrowheads="1"/>
          </p:cNvSpPr>
          <p:nvPr/>
        </p:nvSpPr>
        <p:spPr bwMode="auto">
          <a:xfrm>
            <a:off x="1266825" y="2716213"/>
            <a:ext cx="3851275" cy="1658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Type I (Radicular Type)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Type II (Coronal Type)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619" name="object 3"/>
          <p:cNvSpPr>
            <a:spLocks noChangeArrowheads="1"/>
          </p:cNvSpPr>
          <p:nvPr/>
        </p:nvSpPr>
        <p:spPr bwMode="auto">
          <a:xfrm>
            <a:off x="547688" y="479425"/>
            <a:ext cx="4156075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Regional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Odontodysplasia</a:t>
            </a:r>
          </a:p>
        </p:txBody>
      </p:sp>
      <p:sp>
        <p:nvSpPr>
          <p:cNvPr id="111620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11621" name="object 5"/>
          <p:cNvSpPr>
            <a:spLocks noChangeArrowheads="1"/>
          </p:cNvSpPr>
          <p:nvPr/>
        </p:nvSpPr>
        <p:spPr bwMode="auto">
          <a:xfrm>
            <a:off x="796925" y="1833563"/>
            <a:ext cx="252412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also known as:</a:t>
            </a:r>
          </a:p>
        </p:txBody>
      </p:sp>
      <p:sp>
        <p:nvSpPr>
          <p:cNvPr id="111622" name="object 6"/>
          <p:cNvSpPr>
            <a:spLocks noChangeArrowheads="1"/>
          </p:cNvSpPr>
          <p:nvPr/>
        </p:nvSpPr>
        <p:spPr bwMode="auto">
          <a:xfrm>
            <a:off x="928688" y="2686050"/>
            <a:ext cx="709612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111623" name="object 7"/>
          <p:cNvSpPr>
            <a:spLocks noChangeArrowheads="1"/>
          </p:cNvSpPr>
          <p:nvPr/>
        </p:nvSpPr>
        <p:spPr bwMode="auto">
          <a:xfrm>
            <a:off x="1266825" y="2716213"/>
            <a:ext cx="4225925" cy="1658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Odontogenic Dysplasia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Odontogenesis Imperfecta</a:t>
            </a:r>
          </a:p>
          <a:p>
            <a:pPr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Ghost Teeth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6739" name="object 3"/>
          <p:cNvSpPr>
            <a:spLocks noChangeArrowheads="1"/>
          </p:cNvSpPr>
          <p:nvPr/>
        </p:nvSpPr>
        <p:spPr bwMode="auto">
          <a:xfrm>
            <a:off x="547688" y="479425"/>
            <a:ext cx="3036887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Shell Tooth</a:t>
            </a:r>
          </a:p>
        </p:txBody>
      </p:sp>
      <p:sp>
        <p:nvSpPr>
          <p:cNvPr id="116740" name="object 4"/>
          <p:cNvSpPr>
            <a:spLocks noChangeArrowheads="1"/>
          </p:cNvSpPr>
          <p:nvPr/>
        </p:nvSpPr>
        <p:spPr bwMode="auto">
          <a:xfrm>
            <a:off x="471488" y="1801813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16741" name="object 5"/>
          <p:cNvSpPr>
            <a:spLocks noChangeArrowheads="1"/>
          </p:cNvSpPr>
          <p:nvPr/>
        </p:nvSpPr>
        <p:spPr bwMode="auto">
          <a:xfrm>
            <a:off x="796925" y="1831975"/>
            <a:ext cx="4078288" cy="25431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normal thickness enamel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extremely thin dentin</a:t>
            </a:r>
          </a:p>
          <a:p>
            <a:pPr>
              <a:lnSpc>
                <a:spcPts val="2500"/>
              </a:lnSpc>
              <a:spcBef>
                <a:spcPts val="4400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enlarged pulps</a:t>
            </a:r>
          </a:p>
        </p:txBody>
      </p:sp>
      <p:sp>
        <p:nvSpPr>
          <p:cNvPr id="116742" name="object 6"/>
          <p:cNvSpPr>
            <a:spLocks noChangeArrowheads="1"/>
          </p:cNvSpPr>
          <p:nvPr/>
        </p:nvSpPr>
        <p:spPr bwMode="auto">
          <a:xfrm>
            <a:off x="471488" y="2686050"/>
            <a:ext cx="700087" cy="2541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0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16743" name="object 7"/>
          <p:cNvSpPr>
            <a:spLocks noChangeArrowheads="1"/>
          </p:cNvSpPr>
          <p:nvPr/>
        </p:nvSpPr>
        <p:spPr bwMode="auto">
          <a:xfrm>
            <a:off x="796925" y="4483100"/>
            <a:ext cx="4178300" cy="16589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thin dentin may involve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entire tooth or be isolated</a:t>
            </a:r>
          </a:p>
          <a:p>
            <a:pPr marL="1270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to the root</a:t>
            </a:r>
          </a:p>
        </p:txBody>
      </p:sp>
      <p:sp>
        <p:nvSpPr>
          <p:cNvPr id="116744" name="object 8"/>
          <p:cNvSpPr>
            <a:spLocks noChangeArrowheads="1"/>
          </p:cNvSpPr>
          <p:nvPr/>
        </p:nvSpPr>
        <p:spPr bwMode="auto">
          <a:xfrm>
            <a:off x="471488" y="621982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16745" name="object 9"/>
          <p:cNvSpPr>
            <a:spLocks noChangeArrowheads="1"/>
          </p:cNvSpPr>
          <p:nvPr/>
        </p:nvSpPr>
        <p:spPr bwMode="auto">
          <a:xfrm>
            <a:off x="796925" y="6249988"/>
            <a:ext cx="469265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most frequently in deciduous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DEVELOPMENTAL DISTURBANCES</a:t>
            </a:r>
          </a:p>
          <a:p>
            <a:r>
              <a:rPr lang="en-US" dirty="0" smtClean="0"/>
              <a:t>AMELOGENESIS IMPERFECTA</a:t>
            </a:r>
          </a:p>
          <a:p>
            <a:r>
              <a:rPr lang="en-US" dirty="0" smtClean="0"/>
              <a:t>DENTINOGENESIS IMPERFECTA</a:t>
            </a:r>
          </a:p>
          <a:p>
            <a:r>
              <a:rPr lang="en-US" dirty="0" smtClean="0"/>
              <a:t>DENTIN DYSPLASIA</a:t>
            </a:r>
          </a:p>
          <a:p>
            <a:r>
              <a:rPr lang="en-US" dirty="0" smtClean="0"/>
              <a:t>REGIONAL ODONTODYSPLASIA</a:t>
            </a:r>
          </a:p>
          <a:p>
            <a:r>
              <a:rPr lang="en-US" dirty="0" smtClean="0"/>
              <a:t>SHELL TOOTH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9760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home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Developmental disturbances can be due to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Number of teeth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Size of teeth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Eruption of teeth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Altered morphology of teeth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ENUMERATE DEVELOPMENTAL DISTURBANCE OF ORAL CAVITY.</a:t>
            </a:r>
          </a:p>
          <a:p>
            <a:r>
              <a:rPr lang="en-US" dirty="0" smtClean="0"/>
              <a:t>DESCRIBE AMELOGENESIS IMPERFECTA.</a:t>
            </a:r>
          </a:p>
          <a:p>
            <a:r>
              <a:rPr lang="en-US" dirty="0" smtClean="0"/>
              <a:t>CLASSIFICATION OF DENTIN DYSPLASIA.</a:t>
            </a:r>
          </a:p>
          <a:p>
            <a:r>
              <a:rPr lang="en-US" dirty="0" smtClean="0"/>
              <a:t>WRITE ABOUT MESIODENS</a:t>
            </a:r>
          </a:p>
          <a:p>
            <a:r>
              <a:rPr lang="en-US" dirty="0" smtClean="0"/>
              <a:t>DENTINOGENESIS IMPERFECTA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7409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SHAFER’S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LUCAS</a:t>
            </a:r>
          </a:p>
          <a:p>
            <a:r>
              <a:rPr lang="en-US" dirty="0" smtClean="0"/>
              <a:t>NEVILLE</a:t>
            </a:r>
          </a:p>
          <a:p>
            <a:r>
              <a:rPr lang="en-US" smtClean="0"/>
              <a:t>REGEZI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120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467600" cy="5592762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THANK YOU</a:t>
            </a:r>
            <a:endParaRPr lang="en-US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object 4"/>
          <p:cNvSpPr>
            <a:spLocks noChangeArrowheads="1"/>
          </p:cNvSpPr>
          <p:nvPr/>
        </p:nvSpPr>
        <p:spPr bwMode="auto">
          <a:xfrm>
            <a:off x="2303463" y="1139825"/>
            <a:ext cx="6464300" cy="2328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176213">
              <a:lnSpc>
                <a:spcPts val="5100"/>
              </a:lnSpc>
            </a:pPr>
            <a:r>
              <a:rPr lang="ru-RU" sz="4900" b="1">
                <a:solidFill>
                  <a:srgbClr val="575F6D"/>
                </a:solidFill>
                <a:latin typeface="JKJSJU+CenturySchoolbook-Bold"/>
              </a:rPr>
              <a:t>DISTURBANCES</a:t>
            </a:r>
          </a:p>
          <a:p>
            <a:pPr marL="176213">
              <a:lnSpc>
                <a:spcPts val="5100"/>
              </a:lnSpc>
              <a:spcBef>
                <a:spcPts val="763"/>
              </a:spcBef>
            </a:pPr>
            <a:r>
              <a:rPr lang="ru-RU" sz="4900" b="1">
                <a:solidFill>
                  <a:srgbClr val="575F6D"/>
                </a:solidFill>
                <a:latin typeface="JKJSJU+CenturySchoolbook-Bold"/>
              </a:rPr>
              <a:t>OF THE TEETH</a:t>
            </a:r>
          </a:p>
        </p:txBody>
      </p:sp>
      <p:sp>
        <p:nvSpPr>
          <p:cNvPr id="2053" name="object 5"/>
          <p:cNvSpPr>
            <a:spLocks noChangeArrowheads="1"/>
          </p:cNvSpPr>
          <p:nvPr/>
        </p:nvSpPr>
        <p:spPr bwMode="auto">
          <a:xfrm>
            <a:off x="4968875" y="5581650"/>
            <a:ext cx="250031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endParaRPr lang="en-US" sz="2400" b="1">
              <a:solidFill>
                <a:srgbClr val="575F6D"/>
              </a:solidFill>
              <a:latin typeface="JKJSJU+CenturySchoolbook-Bold"/>
            </a:endParaRPr>
          </a:p>
        </p:txBody>
      </p:sp>
      <p:sp>
        <p:nvSpPr>
          <p:cNvPr id="2054" name="object 6"/>
          <p:cNvSpPr>
            <a:spLocks noChangeArrowheads="1"/>
          </p:cNvSpPr>
          <p:nvPr/>
        </p:nvSpPr>
        <p:spPr bwMode="auto">
          <a:xfrm>
            <a:off x="5883275" y="6022975"/>
            <a:ext cx="289401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endParaRPr lang="en-US" sz="2400" b="1">
              <a:solidFill>
                <a:srgbClr val="575F6D"/>
              </a:solidFill>
              <a:latin typeface="JKJSJU+CenturySchoolbook-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547688" y="479425"/>
            <a:ext cx="3792537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 dirty="0">
                <a:solidFill>
                  <a:srgbClr val="FFFFFF"/>
                </a:solidFill>
                <a:latin typeface="JKJSJU+CenturySchoolbook-Bold"/>
              </a:rPr>
              <a:t>Developmental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 dirty="0">
                <a:solidFill>
                  <a:srgbClr val="FFFFFF"/>
                </a:solidFill>
                <a:latin typeface="JKJSJU+CenturySchoolbook-Bold"/>
              </a:rPr>
              <a:t>Disturbances</a:t>
            </a: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469900" y="1666875"/>
            <a:ext cx="70008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96925" y="1697038"/>
            <a:ext cx="15017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(1) Size</a:t>
            </a:r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469900" y="2549525"/>
            <a:ext cx="700088" cy="2541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3079" name="object 7"/>
          <p:cNvSpPr>
            <a:spLocks noChangeArrowheads="1"/>
          </p:cNvSpPr>
          <p:nvPr/>
        </p:nvSpPr>
        <p:spPr bwMode="auto">
          <a:xfrm>
            <a:off x="796925" y="2581275"/>
            <a:ext cx="4127500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(2) Number and Eruption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(3) Shape/Form</a:t>
            </a:r>
          </a:p>
        </p:txBody>
      </p:sp>
      <p:sp>
        <p:nvSpPr>
          <p:cNvPr id="3080" name="object 8"/>
          <p:cNvSpPr>
            <a:spLocks noChangeArrowheads="1"/>
          </p:cNvSpPr>
          <p:nvPr/>
        </p:nvSpPr>
        <p:spPr bwMode="auto">
          <a:xfrm>
            <a:off x="796925" y="4346575"/>
            <a:ext cx="539591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(4) Defects of Enamel and Dentin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547688" y="479425"/>
            <a:ext cx="1482725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Size</a:t>
            </a:r>
          </a:p>
        </p:txBody>
      </p:sp>
      <p:sp>
        <p:nvSpPr>
          <p:cNvPr id="4100" name="object 4"/>
          <p:cNvSpPr>
            <a:spLocks noChangeArrowheads="1"/>
          </p:cNvSpPr>
          <p:nvPr/>
        </p:nvSpPr>
        <p:spPr bwMode="auto">
          <a:xfrm>
            <a:off x="471488" y="1665288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4101" name="object 5"/>
          <p:cNvSpPr>
            <a:spLocks noChangeArrowheads="1"/>
          </p:cNvSpPr>
          <p:nvPr/>
        </p:nvSpPr>
        <p:spPr bwMode="auto">
          <a:xfrm>
            <a:off x="796925" y="1697038"/>
            <a:ext cx="2235200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Microdontia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Macrodontia</a:t>
            </a:r>
          </a:p>
        </p:txBody>
      </p:sp>
      <p:sp>
        <p:nvSpPr>
          <p:cNvPr id="4102" name="object 6"/>
          <p:cNvSpPr>
            <a:spLocks noChangeArrowheads="1"/>
          </p:cNvSpPr>
          <p:nvPr/>
        </p:nvSpPr>
        <p:spPr bwMode="auto">
          <a:xfrm>
            <a:off x="471488" y="254952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547688" y="479425"/>
            <a:ext cx="1482725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Size</a:t>
            </a:r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471488" y="166687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796925" y="1697038"/>
            <a:ext cx="21621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Microdontia</a:t>
            </a:r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928688" y="2549525"/>
            <a:ext cx="709612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79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7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5127" name="object 7"/>
          <p:cNvSpPr>
            <a:spLocks noChangeArrowheads="1"/>
          </p:cNvSpPr>
          <p:nvPr/>
        </p:nvSpPr>
        <p:spPr bwMode="auto">
          <a:xfrm>
            <a:off x="1266825" y="2581275"/>
            <a:ext cx="3373438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5143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(1) True Generalized</a:t>
            </a:r>
          </a:p>
          <a:p>
            <a:pPr marL="51435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Microdontia</a:t>
            </a:r>
          </a:p>
        </p:txBody>
      </p:sp>
      <p:sp>
        <p:nvSpPr>
          <p:cNvPr id="5128" name="object 8"/>
          <p:cNvSpPr>
            <a:spLocks noChangeArrowheads="1"/>
          </p:cNvSpPr>
          <p:nvPr/>
        </p:nvSpPr>
        <p:spPr bwMode="auto">
          <a:xfrm>
            <a:off x="1266825" y="3905250"/>
            <a:ext cx="3916363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5143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(2) Relative Generalized</a:t>
            </a:r>
          </a:p>
          <a:p>
            <a:pPr marL="51435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Microdontia</a:t>
            </a:r>
          </a:p>
        </p:txBody>
      </p:sp>
      <p:sp>
        <p:nvSpPr>
          <p:cNvPr id="5129" name="object 9"/>
          <p:cNvSpPr>
            <a:spLocks noChangeArrowheads="1"/>
          </p:cNvSpPr>
          <p:nvPr/>
        </p:nvSpPr>
        <p:spPr bwMode="auto">
          <a:xfrm>
            <a:off x="1266825" y="5229225"/>
            <a:ext cx="345122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5143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(3) Focal or Localized</a:t>
            </a:r>
          </a:p>
          <a:p>
            <a:pPr marL="51435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Microdontia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291" name="object 3"/>
          <p:cNvSpPr>
            <a:spLocks noChangeArrowheads="1"/>
          </p:cNvSpPr>
          <p:nvPr/>
        </p:nvSpPr>
        <p:spPr bwMode="auto">
          <a:xfrm>
            <a:off x="547688" y="479425"/>
            <a:ext cx="1482725" cy="10334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Size</a:t>
            </a:r>
          </a:p>
        </p:txBody>
      </p:sp>
      <p:sp>
        <p:nvSpPr>
          <p:cNvPr id="12292" name="object 4"/>
          <p:cNvSpPr>
            <a:spLocks noChangeArrowheads="1"/>
          </p:cNvSpPr>
          <p:nvPr/>
        </p:nvSpPr>
        <p:spPr bwMode="auto">
          <a:xfrm>
            <a:off x="471488" y="1666875"/>
            <a:ext cx="700087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796925" y="1697038"/>
            <a:ext cx="2235200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Macrodontia</a:t>
            </a:r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928688" y="2549525"/>
            <a:ext cx="709612" cy="3425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79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  <a:p>
            <a:pPr>
              <a:lnSpc>
                <a:spcPts val="2500"/>
              </a:lnSpc>
              <a:spcBef>
                <a:spcPts val="7975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</a:t>
            </a:r>
          </a:p>
        </p:txBody>
      </p:sp>
      <p:sp>
        <p:nvSpPr>
          <p:cNvPr id="12295" name="object 7"/>
          <p:cNvSpPr>
            <a:spLocks noChangeArrowheads="1"/>
          </p:cNvSpPr>
          <p:nvPr/>
        </p:nvSpPr>
        <p:spPr bwMode="auto">
          <a:xfrm>
            <a:off x="1266825" y="2581275"/>
            <a:ext cx="3373438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5143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(1) True Generalized</a:t>
            </a:r>
          </a:p>
          <a:p>
            <a:pPr marL="514350">
              <a:lnSpc>
                <a:spcPts val="2500"/>
              </a:lnSpc>
              <a:spcBef>
                <a:spcPts val="963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Macrodontia</a:t>
            </a:r>
          </a:p>
        </p:txBody>
      </p:sp>
      <p:sp>
        <p:nvSpPr>
          <p:cNvPr id="12296" name="object 8"/>
          <p:cNvSpPr>
            <a:spLocks noChangeArrowheads="1"/>
          </p:cNvSpPr>
          <p:nvPr/>
        </p:nvSpPr>
        <p:spPr bwMode="auto">
          <a:xfrm>
            <a:off x="1266825" y="3905250"/>
            <a:ext cx="3916363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5143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(2) Relative Generalized</a:t>
            </a:r>
          </a:p>
          <a:p>
            <a:pPr marL="51435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Macrodontia</a:t>
            </a:r>
          </a:p>
        </p:txBody>
      </p:sp>
      <p:sp>
        <p:nvSpPr>
          <p:cNvPr id="12297" name="object 9"/>
          <p:cNvSpPr>
            <a:spLocks noChangeArrowheads="1"/>
          </p:cNvSpPr>
          <p:nvPr/>
        </p:nvSpPr>
        <p:spPr bwMode="auto">
          <a:xfrm>
            <a:off x="1266825" y="5229225"/>
            <a:ext cx="3451225" cy="12160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marL="514350"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(3) Focal or Localized</a:t>
            </a:r>
          </a:p>
          <a:p>
            <a:pPr marL="514350">
              <a:lnSpc>
                <a:spcPts val="2500"/>
              </a:lnSpc>
              <a:spcBef>
                <a:spcPts val="975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Macrodontia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387" name="object 3"/>
          <p:cNvSpPr>
            <a:spLocks noChangeArrowheads="1"/>
          </p:cNvSpPr>
          <p:nvPr/>
        </p:nvSpPr>
        <p:spPr bwMode="auto">
          <a:xfrm>
            <a:off x="547688" y="479425"/>
            <a:ext cx="3792537" cy="1512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325"/>
              </a:lnSpc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Developmental</a:t>
            </a:r>
          </a:p>
          <a:p>
            <a:pPr>
              <a:lnSpc>
                <a:spcPts val="3325"/>
              </a:lnSpc>
              <a:spcBef>
                <a:spcPts val="488"/>
              </a:spcBef>
            </a:pPr>
            <a:r>
              <a:rPr lang="ru-RU" sz="3200" b="1">
                <a:solidFill>
                  <a:srgbClr val="FFFFFF"/>
                </a:solidFill>
                <a:latin typeface="JKJSJU+CenturySchoolbook-Bold"/>
              </a:rPr>
              <a:t>Disturbances</a:t>
            </a:r>
          </a:p>
        </p:txBody>
      </p:sp>
      <p:sp>
        <p:nvSpPr>
          <p:cNvPr id="16388" name="object 4"/>
          <p:cNvSpPr>
            <a:spLocks noChangeArrowheads="1"/>
          </p:cNvSpPr>
          <p:nvPr/>
        </p:nvSpPr>
        <p:spPr bwMode="auto">
          <a:xfrm>
            <a:off x="469900" y="1666875"/>
            <a:ext cx="700088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796925" y="1697038"/>
            <a:ext cx="1501775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(1) Size</a:t>
            </a:r>
          </a:p>
        </p:txBody>
      </p:sp>
      <p:sp>
        <p:nvSpPr>
          <p:cNvPr id="16390" name="object 6"/>
          <p:cNvSpPr>
            <a:spLocks noChangeArrowheads="1"/>
          </p:cNvSpPr>
          <p:nvPr/>
        </p:nvSpPr>
        <p:spPr bwMode="auto">
          <a:xfrm>
            <a:off x="469900" y="2549525"/>
            <a:ext cx="700088" cy="25415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50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  <a:p>
            <a:pPr>
              <a:lnSpc>
                <a:spcPts val="2500"/>
              </a:lnSpc>
              <a:spcBef>
                <a:spcPts val="4438"/>
              </a:spcBef>
            </a:pPr>
            <a:r>
              <a:rPr lang="ru-RU" sz="2400">
                <a:solidFill>
                  <a:srgbClr val="000000"/>
                </a:solidFill>
                <a:latin typeface="SQWATA+OpenSymbol"/>
              </a:rPr>
              <a:t></a:t>
            </a:r>
          </a:p>
        </p:txBody>
      </p:sp>
      <p:sp>
        <p:nvSpPr>
          <p:cNvPr id="16391" name="object 7"/>
          <p:cNvSpPr>
            <a:spLocks noChangeArrowheads="1"/>
          </p:cNvSpPr>
          <p:nvPr/>
        </p:nvSpPr>
        <p:spPr bwMode="auto">
          <a:xfrm>
            <a:off x="796925" y="2581275"/>
            <a:ext cx="4127500" cy="16573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(2) Number and Eruption</a:t>
            </a:r>
          </a:p>
          <a:p>
            <a:pPr>
              <a:lnSpc>
                <a:spcPts val="2500"/>
              </a:lnSpc>
              <a:spcBef>
                <a:spcPts val="4488"/>
              </a:spcBef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(3) Shape/Form</a:t>
            </a:r>
          </a:p>
        </p:txBody>
      </p:sp>
      <p:sp>
        <p:nvSpPr>
          <p:cNvPr id="16392" name="object 8"/>
          <p:cNvSpPr>
            <a:spLocks noChangeArrowheads="1"/>
          </p:cNvSpPr>
          <p:nvPr/>
        </p:nvSpPr>
        <p:spPr bwMode="auto">
          <a:xfrm>
            <a:off x="796925" y="4346575"/>
            <a:ext cx="5395913" cy="7747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2500"/>
              </a:lnSpc>
            </a:pPr>
            <a:r>
              <a:rPr lang="ru-RU" sz="2400">
                <a:solidFill>
                  <a:srgbClr val="000000"/>
                </a:solidFill>
                <a:latin typeface="BVRTIW+CenturySchoolbook"/>
              </a:rPr>
              <a:t>(4) Defects of Enamel and Dentin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777</Words>
  <Application>Microsoft Office PowerPoint</Application>
  <PresentationFormat>On-screen Show (4:3)</PresentationFormat>
  <Paragraphs>359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RUNGTA COLLEGE OF DENTAL SCIENCES &amp; RESEARCH  </vt:lpstr>
      <vt:lpstr>Specific learning Objectives </vt:lpstr>
      <vt:lpstr>Table of Content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Take home message </vt:lpstr>
      <vt:lpstr>Question &amp; Answer Session</vt:lpstr>
      <vt:lpstr>REFERENCES  NAME OF THE BOOK WITH EDITION AND PAGE NUMBERS   ARTICLE ARE TO BE MENTIONED IF NEEDED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</dc:creator>
  <cp:lastModifiedBy>OP</cp:lastModifiedBy>
  <cp:revision>18</cp:revision>
  <dcterms:created xsi:type="dcterms:W3CDTF">2006-08-16T00:00:00Z</dcterms:created>
  <dcterms:modified xsi:type="dcterms:W3CDTF">2023-03-04T04:20:05Z</dcterms:modified>
</cp:coreProperties>
</file>